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71" r:id="rId5"/>
    <p:sldId id="273" r:id="rId6"/>
    <p:sldId id="270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koluno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278266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 организации приема детей в </a:t>
            </a:r>
            <a:br>
              <a:rPr lang="ru-RU" sz="3600" b="1" dirty="0" smtClean="0"/>
            </a:br>
            <a:r>
              <a:rPr lang="ru-RU" sz="3600" b="1" dirty="0" smtClean="0"/>
              <a:t>1-е классы общеобразовательных организаций Старооскольского городского округа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60072" y="4725144"/>
            <a:ext cx="4481513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300" b="1" kern="0" dirty="0" smtClean="0">
                <a:solidFill>
                  <a:srgbClr val="003366"/>
                </a:solidFill>
                <a:latin typeface="Arial"/>
                <a:ea typeface="+mj-ea"/>
                <a:cs typeface="+mj-cs"/>
              </a:rPr>
              <a:t>Гусарова В.И., главный специалист отдела общего образования управления образования администрации Старооскольского городского округа</a:t>
            </a:r>
            <a:endParaRPr lang="ru-RU" sz="13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8208963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Информация о приеме в 1-й класс МБОУ «Центр образования № 1 «Академия знаний» имени Н.П. Шевченко»</a:t>
            </a:r>
            <a:endParaRPr lang="ru-RU" sz="20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497069" cy="532859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100" dirty="0" smtClean="0"/>
              <a:t>            В 2021 году до момента ввода в эксплуатацию и получения МБОУ «Центр образования № 1 «Академия знаний» имени Н.П. Шевченко» лицензии на осуществление образовательной деятельности (далее – лицензия) заявления о приеме детей в 1-й класс необходимо подавать с 1 апреля по 30 июня 2021 года в общеобразовательную организацию по закрепленной согласно приказу управления образования территории с дальнейшим переводом в МБОУ «Центр образования № 1 «Академия знаний» имени Н.П. Шевченко».</a:t>
            </a:r>
          </a:p>
          <a:p>
            <a:pPr algn="just">
              <a:buNone/>
            </a:pPr>
            <a:r>
              <a:rPr lang="ru-RU" sz="2100" dirty="0" smtClean="0"/>
              <a:t>             После ввода в эксплуатацию и получения МБОУ «Центр образования № 1 «Академия знаний» имени Н.П. Шевченко» лицензии за школой будут закреплены следующие территории:</a:t>
            </a:r>
          </a:p>
          <a:p>
            <a:pPr>
              <a:buNone/>
            </a:pPr>
            <a:r>
              <a:rPr lang="ru-RU" sz="1600" i="1" dirty="0" smtClean="0"/>
              <a:t>          </a:t>
            </a:r>
            <a:r>
              <a:rPr lang="ru-RU" sz="1600" b="1" i="1" u="sng" dirty="0" err="1" smtClean="0"/>
              <a:t>м-н</a:t>
            </a:r>
            <a:r>
              <a:rPr lang="ru-RU" sz="1600" b="1" i="1" u="sng" dirty="0" smtClean="0"/>
              <a:t> Степной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         </a:t>
            </a:r>
            <a:r>
              <a:rPr lang="ru-RU" sz="1600" b="1" i="1" u="sng" dirty="0" smtClean="0"/>
              <a:t>РИЗ «Вишенки»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улицы: Сергея Радонежского, </a:t>
            </a:r>
            <a:r>
              <a:rPr lang="ru-RU" sz="1600" i="1" dirty="0" err="1" smtClean="0"/>
              <a:t>Тихомировская</a:t>
            </a:r>
            <a:r>
              <a:rPr lang="ru-RU" sz="1600" i="1" dirty="0" smtClean="0"/>
              <a:t>, Зелёная Роща, </a:t>
            </a:r>
            <a:r>
              <a:rPr lang="ru-RU" sz="1600" i="1" dirty="0" err="1" smtClean="0"/>
              <a:t>Яружная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Елисеевская</a:t>
            </a:r>
            <a:r>
              <a:rPr lang="ru-RU" sz="1600" i="1" dirty="0" smtClean="0"/>
              <a:t>, Вешняя, </a:t>
            </a:r>
            <a:r>
              <a:rPr lang="ru-RU" sz="1600" i="1" dirty="0" err="1" smtClean="0"/>
              <a:t>Новостроевская</a:t>
            </a:r>
            <a:r>
              <a:rPr lang="ru-RU" sz="1600" i="1" dirty="0" smtClean="0"/>
              <a:t>, Фестивальная, Троицкая, Соловьиная, Малиновая, Крутой Лог, Черешневая, </a:t>
            </a:r>
            <a:r>
              <a:rPr lang="ru-RU" sz="1600" i="1" dirty="0" err="1" smtClean="0"/>
              <a:t>Лазаревская</a:t>
            </a:r>
            <a:r>
              <a:rPr lang="ru-RU" sz="1600" i="1" dirty="0" smtClean="0"/>
              <a:t>, Фруктовая</a:t>
            </a:r>
          </a:p>
          <a:p>
            <a:pPr>
              <a:buNone/>
            </a:pPr>
            <a:r>
              <a:rPr lang="ru-RU" sz="1600" i="1" dirty="0" smtClean="0"/>
              <a:t>         </a:t>
            </a:r>
            <a:r>
              <a:rPr lang="ru-RU" sz="1600" b="1" i="1" u="sng" dirty="0" smtClean="0"/>
              <a:t>РИЗ «</a:t>
            </a:r>
            <a:r>
              <a:rPr lang="ru-RU" sz="1600" b="1" i="1" u="sng" dirty="0" err="1" smtClean="0"/>
              <a:t>Марышкин</a:t>
            </a:r>
            <a:r>
              <a:rPr lang="ru-RU" sz="1600" b="1" i="1" u="sng" dirty="0" smtClean="0"/>
              <a:t> Лог»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улицы: Успенская, Троицкая, Андреевская, Ровенская, Ильинская, Отрадная, Раздольная, Майская, Вознесенская, Покровская, Терновая, Никольская, Петровская, </a:t>
            </a:r>
            <a:r>
              <a:rPr lang="ru-RU" sz="1600" i="1" dirty="0" err="1" smtClean="0"/>
              <a:t>Марышкин</a:t>
            </a:r>
            <a:r>
              <a:rPr lang="ru-RU" sz="1600" i="1" dirty="0" smtClean="0"/>
              <a:t> Лог, </a:t>
            </a:r>
            <a:r>
              <a:rPr lang="ru-RU" sz="1600" i="1" dirty="0" err="1" smtClean="0"/>
              <a:t>Тереховская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Никитская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Орликовская</a:t>
            </a:r>
            <a:r>
              <a:rPr lang="ru-RU" sz="1600" i="1" dirty="0" smtClean="0"/>
              <a:t>, Александровская, Славянская, Алексеевская, </a:t>
            </a:r>
            <a:r>
              <a:rPr lang="ru-RU" sz="1600" i="1" dirty="0" err="1" smtClean="0"/>
              <a:t>Ремзов</a:t>
            </a:r>
            <a:r>
              <a:rPr lang="ru-RU" sz="1600" i="1" dirty="0" smtClean="0"/>
              <a:t> Лог</a:t>
            </a:r>
          </a:p>
          <a:p>
            <a:pPr>
              <a:buNone/>
            </a:pPr>
            <a:r>
              <a:rPr lang="ru-RU" sz="1600" i="1" dirty="0" smtClean="0"/>
              <a:t>переулки: Александровский, </a:t>
            </a:r>
            <a:r>
              <a:rPr lang="ru-RU" sz="1600" i="1" dirty="0" err="1" smtClean="0"/>
              <a:t>Марышкин</a:t>
            </a:r>
            <a:r>
              <a:rPr lang="ru-RU" sz="1600" i="1" dirty="0" smtClean="0"/>
              <a:t> Лог, </a:t>
            </a:r>
            <a:r>
              <a:rPr lang="ru-RU" sz="1600" i="1" dirty="0" err="1" smtClean="0"/>
              <a:t>Тереховский</a:t>
            </a:r>
            <a:r>
              <a:rPr lang="ru-RU" sz="1600" i="1" dirty="0" smtClean="0"/>
              <a:t>, 1-й Покровский, 2-й Покровский</a:t>
            </a:r>
          </a:p>
          <a:p>
            <a:pPr>
              <a:buNone/>
            </a:pPr>
            <a:r>
              <a:rPr lang="ru-RU" sz="1600" i="1" dirty="0" smtClean="0"/>
              <a:t>        </a:t>
            </a:r>
            <a:r>
              <a:rPr lang="ru-RU" sz="1600" b="1" i="1" u="sng" dirty="0" smtClean="0"/>
              <a:t>РИЗ «Пушкарские дачи»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улицы: Коломенская, Соборная, Покровская, </a:t>
            </a:r>
            <a:r>
              <a:rPr lang="ru-RU" sz="1600" i="1" dirty="0" err="1" smtClean="0"/>
              <a:t>Нежегольская</a:t>
            </a:r>
            <a:r>
              <a:rPr lang="ru-RU" sz="1600" i="1" dirty="0" smtClean="0"/>
              <a:t>, Боровая, Ровенская, Павловская, Пушкарская дача, Благовещенская, Сергиевская, Окольная, Залесная, Майская, Пятницкая</a:t>
            </a:r>
          </a:p>
          <a:p>
            <a:pPr>
              <a:buNone/>
            </a:pPr>
            <a:r>
              <a:rPr lang="ru-RU" sz="1600" i="1" dirty="0" smtClean="0"/>
              <a:t>        </a:t>
            </a:r>
            <a:r>
              <a:rPr lang="ru-RU" sz="1600" b="1" i="1" u="sng" dirty="0" smtClean="0"/>
              <a:t>РИЗ «Научный центр 3»</a:t>
            </a:r>
            <a:endParaRPr lang="ru-RU" sz="1600" b="1" i="1" dirty="0" smtClean="0"/>
          </a:p>
          <a:p>
            <a:pPr>
              <a:buNone/>
            </a:pPr>
            <a:r>
              <a:rPr lang="ru-RU" sz="1600" i="1" dirty="0" smtClean="0"/>
              <a:t>улицы: Северская, Крутая, Академическая, Ильинская, Научный центр, </a:t>
            </a:r>
            <a:r>
              <a:rPr lang="ru-RU" sz="1600" i="1" dirty="0" err="1" smtClean="0"/>
              <a:t>Ливенская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Холанская</a:t>
            </a:r>
            <a:r>
              <a:rPr lang="ru-RU" sz="1600" i="1" dirty="0" smtClean="0"/>
              <a:t>, Вяземская, Ровенская, Залесная, Покровская, Кладовая, Смоленская, Отрадная, Раздольная, Сергиевская, Павловская, Михайловская, Соборная, Окольная, Благовещенская</a:t>
            </a:r>
          </a:p>
          <a:p>
            <a:pPr>
              <a:buNone/>
            </a:pPr>
            <a:r>
              <a:rPr lang="ru-RU" sz="1600" i="1" dirty="0" smtClean="0"/>
              <a:t>переулки: 1-3-й Северский, Крутой, 1-й </a:t>
            </a:r>
            <a:r>
              <a:rPr lang="ru-RU" sz="1600" i="1" dirty="0" err="1" smtClean="0"/>
              <a:t>Ливенский</a:t>
            </a:r>
            <a:r>
              <a:rPr lang="ru-RU" sz="1600" i="1" dirty="0" smtClean="0"/>
              <a:t>, 2-й </a:t>
            </a:r>
            <a:r>
              <a:rPr lang="ru-RU" sz="1600" i="1" dirty="0" err="1" smtClean="0"/>
              <a:t>Ливенский</a:t>
            </a:r>
            <a:r>
              <a:rPr lang="ru-RU" sz="1600" i="1" dirty="0" smtClean="0"/>
              <a:t>, пер.Алексеевский</a:t>
            </a:r>
            <a:endParaRPr lang="ru-RU" sz="1600" i="1" dirty="0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1125538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Нормативные правовые документы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2276475"/>
            <a:ext cx="8497069" cy="446563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Приём граждан в 1-й класс общеобразовательных  учреждений регламентируется: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 Федеральным законом от 29.12.2012 № 273-ФЗ «Об образовании в Российской Федерации»;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приказом Министерства просвещения Российской Федерации от 02.09.2020 № 458 «Об утверждении Порядка приёма граждан на обучение по образовательным программам начального общего, основного общего и среднего общего образования» (далее – Порядок приема);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000" dirty="0" smtClean="0"/>
              <a:t>локальными нормативными актами общеобразовательных учреждений.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</a:t>
            </a:r>
            <a:r>
              <a:rPr lang="ru-RU" sz="2000" dirty="0" smtClean="0"/>
              <a:t>В 1-й класс принимаются дети, достигшие возраста шести с половиной лет, но не позже достижения ими возраста восьми лет. </a:t>
            </a:r>
          </a:p>
          <a:p>
            <a:pPr>
              <a:buNone/>
            </a:pPr>
            <a:r>
              <a:rPr lang="ru-RU" sz="2000" dirty="0" smtClean="0"/>
              <a:t>             В соответствии с п.1 статьи 67 Закона об образовании по заявлению родителей (законных представителей) и при отсутствии противопоказаний по состоянию здоровья в первый класс может быть принят ребенок, не достигший возраста 6 лет 6 месяцев или старше 8 лет. </a:t>
            </a:r>
          </a:p>
          <a:p>
            <a:pPr marL="109728" indent="0" algn="just">
              <a:buClrTx/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Возраст поступления в 1-й класс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422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1125538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Сроки подачи заявлений в 1-й класс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(п.17 Порядка приема)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060848"/>
            <a:ext cx="3744416" cy="136815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 этап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С 1 апреля 2021 года по 30 июня 2021 года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644008" y="2060848"/>
            <a:ext cx="3888432" cy="1368152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 этап</a:t>
            </a:r>
          </a:p>
          <a:p>
            <a:pPr marL="365760" lvl="0" indent="-256032" algn="ctr">
              <a:spcBef>
                <a:spcPts val="300"/>
              </a:spcBef>
              <a:buClr>
                <a:schemeClr val="accent3"/>
              </a:buClr>
            </a:pPr>
            <a:r>
              <a:rPr lang="ru-RU" dirty="0" smtClean="0">
                <a:solidFill>
                  <a:srgbClr val="C00000"/>
                </a:solidFill>
              </a:rPr>
              <a:t>С 6 июля 2021 года до момента заполнения свободных мест, но не позднее 5 сентября 2021 года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251520" y="4221088"/>
            <a:ext cx="4464496" cy="230425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имеющих льготы для  зачисления на обучение в государственные образовательные организации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проживающих на закрепленной территории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5148064" y="4221088"/>
            <a:ext cx="3600400" cy="158417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 для детей, не проживающих на закрепленной территории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051720" y="3429000"/>
            <a:ext cx="669277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72200" y="3429000"/>
            <a:ext cx="669277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    Приказ управления образования администрации Старооскольского городского округа «О закреплении территорий за общеобразовательными организациями городского округа» издается ежегодно на календарный год (п.6 ст. 9 Закона об образовании) и размещается на сайте управления образования  </a:t>
            </a:r>
            <a:r>
              <a:rPr lang="ru-RU" sz="1800" dirty="0" smtClean="0">
                <a:hlinkClick r:id="rId2"/>
              </a:rPr>
              <a:t>https://oskoluno.ru</a:t>
            </a:r>
            <a:r>
              <a:rPr lang="ru-RU" sz="1800" dirty="0" smtClean="0"/>
              <a:t> и сайтах общеобразовательных организаций. </a:t>
            </a:r>
          </a:p>
          <a:p>
            <a:pPr algn="just">
              <a:buNone/>
            </a:pPr>
            <a:r>
              <a:rPr lang="ru-RU" sz="1800" dirty="0" smtClean="0"/>
              <a:t>             На 2021 год приказ будет издан не позднее 15 марта 2021 года (п.6 Порядка приема).</a:t>
            </a:r>
          </a:p>
          <a:p>
            <a:pPr marL="109728" indent="0" algn="just">
              <a:buClrTx/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Закрепленная территория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422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Способы подачи заявлений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Лично в общеобразовательную организацию.</a:t>
            </a:r>
          </a:p>
          <a:p>
            <a:pPr marL="566928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Через операторов почтовой связи общего пользования заказным письмом с уведомлением о вручении.</a:t>
            </a:r>
          </a:p>
          <a:p>
            <a:pPr marL="566928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ru-RU" sz="2900" dirty="0" smtClean="0"/>
              <a:t>В электронной форме (</a:t>
            </a:r>
            <a:r>
              <a:rPr lang="ru-RU" sz="2900" dirty="0" err="1" smtClean="0"/>
              <a:t>скан-копии</a:t>
            </a:r>
            <a:r>
              <a:rPr lang="ru-RU" sz="2900" dirty="0" smtClean="0"/>
              <a:t>, фотоизображения) на адрес электронной почты школы.</a:t>
            </a:r>
          </a:p>
          <a:p>
            <a:pPr marL="566928" indent="-457200">
              <a:lnSpc>
                <a:spcPct val="120000"/>
              </a:lnSpc>
              <a:buClrTx/>
              <a:buNone/>
            </a:pPr>
            <a:r>
              <a:rPr lang="ru-RU" sz="2600" dirty="0" smtClean="0"/>
              <a:t>               </a:t>
            </a:r>
            <a:r>
              <a:rPr lang="ru-RU" sz="2600" i="1" dirty="0" smtClean="0"/>
              <a:t>Родителям (законным представителям), подавшим заявление о приеме ребенка в 1-й класс 2-м или 3-м способом, необходимо после получения уведомления от общеобразовательной организации о принятии на обработку заявления явиться в общеобразовательную организацию  для предоставления оригиналов документов.</a:t>
            </a:r>
          </a:p>
          <a:p>
            <a:pPr marL="566928" indent="-457200">
              <a:lnSpc>
                <a:spcPct val="150000"/>
              </a:lnSpc>
              <a:buClrTx/>
              <a:buNone/>
            </a:pPr>
            <a:endParaRPr lang="ru-RU" sz="2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150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Документы, которые необходимо предъявить </a:t>
            </a:r>
            <a:br>
              <a:rPr lang="ru-RU" sz="2400" b="1" dirty="0" smtClean="0"/>
            </a:br>
            <a:r>
              <a:rPr lang="ru-RU" sz="2400" dirty="0" smtClean="0"/>
              <a:t>(п.26 Порядка приема)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97069" cy="4824536"/>
          </a:xfrm>
        </p:spPr>
        <p:txBody>
          <a:bodyPr>
            <a:normAutofit fontScale="47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400" dirty="0" smtClean="0"/>
              <a:t>Копию документа, удостоверяющего личность родителя (законного представителя) ребенка (оригинал для сверки).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свидетельства о рождении ребенка или документа, подтверждающего родство заявителя (оригинал для сверки).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документа о регистрации ребенка по месту жительства или по месту пребывания на закрепленной территории (оригинал для сверки).</a:t>
            </a:r>
          </a:p>
          <a:p>
            <a:pPr>
              <a:buClrTx/>
              <a:buNone/>
            </a:pPr>
            <a:r>
              <a:rPr lang="ru-RU" sz="3400" dirty="0" smtClean="0"/>
              <a:t>          </a:t>
            </a:r>
          </a:p>
          <a:p>
            <a:pPr>
              <a:buClrTx/>
              <a:buNone/>
            </a:pPr>
            <a:r>
              <a:rPr lang="ru-RU" sz="3400" b="1" dirty="0" smtClean="0"/>
              <a:t>          Дополнительно (при наличии):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документа, подтверждающего установление опеки или попечительства (при необходимости) (оригинал для сверки);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документ, удостоверяющий право внеочередного или первоочередного приема на обучение (при наличии);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400" dirty="0" smtClean="0"/>
              <a:t>копию заключения </a:t>
            </a:r>
            <a:r>
              <a:rPr lang="ru-RU" sz="3400" dirty="0" err="1" smtClean="0"/>
              <a:t>психолого-медико-педагогической</a:t>
            </a:r>
            <a:r>
              <a:rPr lang="ru-RU" sz="3400" dirty="0" smtClean="0"/>
              <a:t> комиссии (при наличии) (оригинал для сверки).</a:t>
            </a:r>
          </a:p>
          <a:p>
            <a:pPr>
              <a:buClrTx/>
              <a:buNone/>
            </a:pPr>
            <a:r>
              <a:rPr lang="ru-RU" sz="3400" dirty="0" smtClean="0"/>
              <a:t>           Родитель (законный представитель) ребенка, являющегося иностранным гражданином или лицом без гражданства, дополнительно предъявляет документ, подтверждающий родство заявителя (или законность представления прав ребенка), и документ, подтверждающий право ребенка на пребывание в Российской Федерации. 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  <a:p>
            <a:pPr>
              <a:buFont typeface="Wingdings" pitchFamily="2" charset="2"/>
              <a:buNone/>
            </a:pPr>
            <a:endParaRPr lang="ru-RU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08963" cy="7080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Льготные категории граждан </a:t>
            </a:r>
            <a:br>
              <a:rPr lang="ru-RU" sz="2400" b="1" dirty="0" smtClean="0"/>
            </a:br>
            <a:r>
              <a:rPr lang="ru-RU" sz="2400" dirty="0" smtClean="0"/>
              <a:t>(п.п. 9, 10, 12 Порядка приёма)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97069" cy="4896544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None/>
            </a:pPr>
            <a:r>
              <a:rPr lang="ru-RU" sz="1600" u="sng" dirty="0" smtClean="0"/>
              <a:t>П.9  Внеочередное право - для общеобразовательных организаций, имеющих интернат: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пункте 5 статьи 44 Закона Российской Федерации от 17.01.1992 № 2202-1 «О прокуратуре Российской Федерации».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пункте 3 статьи 19 Закона Российской Федерации от 26.06.1992 № 3132-1 «О статусе судей в Российской Федерации».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части 25 статьи 35 Федерального закона от 28.12.2010 № 403-ФЗ «О Следственном комитете Российской Федерации».</a:t>
            </a:r>
          </a:p>
          <a:p>
            <a:pPr>
              <a:buClrTx/>
              <a:buNone/>
            </a:pPr>
            <a:r>
              <a:rPr lang="ru-RU" sz="1600" u="sng" dirty="0" smtClean="0"/>
              <a:t>П.10 Первоочередное право - для общеобразовательных организаций: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абзаце втором части 6 статьи 19 Федерального закона от 27.05.1998 № 76-ФЗ «О статусе военнослужащих», по месту жительства их семей.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указанные в части 6 статьи 46 Федерального закона от 07.02.2011 № 3-ФЗ «О полиции», дети сотрудников органов внутренних дел, не являющихся сотрудниками полиции.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/>
              <a:t>Дети,  указанные в части 14 статьи 3 Федерального закона от 30.12.2012 № 283-ФЗ «О социальных гарантиях сотрудникам некоторых федеральных органов исполнительной власти и внесении изменений в законодательные акты Российской Федерации».</a:t>
            </a:r>
          </a:p>
          <a:p>
            <a:pPr>
              <a:buClrTx/>
              <a:buNone/>
            </a:pPr>
            <a:r>
              <a:rPr lang="ru-RU" sz="1600" u="sng" dirty="0" smtClean="0"/>
              <a:t>П.12  Преимущественное право</a:t>
            </a:r>
            <a:r>
              <a:rPr lang="ru-RU" sz="1600" dirty="0" smtClean="0"/>
              <a:t> приема на обучение по образовательным программам начального общего образования имеют дети, чьи братья и (или) сестры обучаются в общеобразовательной организации (при условии проживания их в одной семье и имеющие общее место жительства).</a:t>
            </a:r>
            <a:endParaRPr lang="ru-RU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8208963" cy="64807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Действия общеобразовательной организации</a:t>
            </a:r>
            <a:endParaRPr lang="ru-RU" sz="2400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7069" cy="532859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200" dirty="0" smtClean="0"/>
              <a:t>1. Размещение на сайте общеобразовательной организации: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приказа Министерства просвещения Российской Федерации от 02.09.2020 № 458 «Об утверждении Порядка приёма граждан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приказа управления образования администрации Старооскольского городского округа «О закреплении территорий за общеобразовательными организациями городского округа»;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памятки для родителей об организации приема в 1-й класс общеобразовательной организации;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образца </a:t>
            </a:r>
            <a:r>
              <a:rPr lang="ru-RU" sz="1200" dirty="0" smtClean="0"/>
              <a:t>заявления о приеме на обучение;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информации о количестве мест в первых классах (не позднее 10 календарных дней с момента издания приказа о закреплении территорий);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1200" dirty="0" smtClean="0"/>
              <a:t>информации о количестве свободных мест в 1-х классах для приема детей, не проживающих на закрепленной территории (не позднее 5 июля 2021 года).</a:t>
            </a:r>
          </a:p>
          <a:p>
            <a:pPr lvl="0">
              <a:buNone/>
            </a:pPr>
            <a:r>
              <a:rPr lang="ru-RU" sz="1200" dirty="0" smtClean="0"/>
              <a:t>2. Издание распорядительного акта по организации и проведению приема детей в 1-й класс, в котором назначить лицо, </a:t>
            </a:r>
            <a:r>
              <a:rPr lang="ru-RU" sz="1200" dirty="0" smtClean="0"/>
              <a:t>ответственное </a:t>
            </a:r>
            <a:r>
              <a:rPr lang="ru-RU" sz="1200" dirty="0" smtClean="0"/>
              <a:t>за прием заявлений в 1-й класс, утвердить форму заявления, форму журнала приема заявлений, форму расписки, график приема заявлений. </a:t>
            </a:r>
          </a:p>
          <a:p>
            <a:pPr lvl="0">
              <a:buNone/>
            </a:pPr>
            <a:r>
              <a:rPr lang="ru-RU" sz="1200" dirty="0" smtClean="0"/>
              <a:t>3. Регистрация заявлений родителей (законных представителей) в журнале приема заявлений о приеме на обучение в общеобразовательную организацию (п.29 Порядка приема).</a:t>
            </a:r>
          </a:p>
          <a:p>
            <a:pPr lvl="0">
              <a:buNone/>
            </a:pPr>
            <a:r>
              <a:rPr lang="ru-RU" sz="1200" dirty="0" smtClean="0"/>
              <a:t>4. Родителям (законным представителям), подавшим заявление о приеме ребенка в 1-й класс 2-м или 3-м способом, необходимо отправить уведомление о принятии на обработку заявления и приглашение в общеобразовательную организацию для предоставления оригиналов документов.</a:t>
            </a:r>
          </a:p>
          <a:p>
            <a:pPr lvl="0">
              <a:buNone/>
            </a:pPr>
            <a:r>
              <a:rPr lang="ru-RU" sz="1200" dirty="0" smtClean="0"/>
              <a:t>5. Выдача </a:t>
            </a:r>
            <a:r>
              <a:rPr lang="ru-RU" sz="1200" dirty="0" smtClean="0"/>
              <a:t>родителям (</a:t>
            </a:r>
            <a:r>
              <a:rPr lang="ru-RU" sz="1200" smtClean="0"/>
              <a:t>законным представителям) документа</a:t>
            </a:r>
            <a:r>
              <a:rPr lang="ru-RU" sz="1200" dirty="0" smtClean="0"/>
              <a:t>, содержащего индивидуальный номер заявления и перечень  представленных при приеме документов (п. 29 Порядка приема).</a:t>
            </a:r>
          </a:p>
          <a:p>
            <a:pPr lvl="0">
              <a:buNone/>
            </a:pPr>
            <a:r>
              <a:rPr lang="ru-RU" sz="1200" dirty="0" smtClean="0"/>
              <a:t> 6. Зачисление ребенка в общеобразовательную организацию. Приказ о зачислении ребенка в 1-й класс издается в течение 3-х рабочих дней после завершения приема заявлений (п.17 Порядка приема). </a:t>
            </a:r>
          </a:p>
          <a:p>
            <a:pPr lvl="0">
              <a:buNone/>
            </a:pP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020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1018</TotalTime>
  <Words>569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Об организации приема детей в  1-е классы общеобразовательных организаций Старооскольского городского округа</vt:lpstr>
      <vt:lpstr>Нормативные правовые документы</vt:lpstr>
      <vt:lpstr>Возраст поступления в 1-й класс  </vt:lpstr>
      <vt:lpstr>Сроки подачи заявлений в 1-й класс  (п.17 Порядка приема)</vt:lpstr>
      <vt:lpstr>Закрепленная территория   </vt:lpstr>
      <vt:lpstr>Способы подачи заявлений</vt:lpstr>
      <vt:lpstr>Документы, которые необходимо предъявить  (п.26 Порядка приема)</vt:lpstr>
      <vt:lpstr>Льготные категории граждан  (п.п. 9, 10, 12 Порядка приёма)</vt:lpstr>
      <vt:lpstr>Действия общеобразовательной организации</vt:lpstr>
      <vt:lpstr>Информация о приеме в 1-й класс МБОУ «Центр образования № 1 «Академия знаний» имени Н.П. Шевченко»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контроле за соблюдением лицензиатами лицензионных требований при осуществлении образовательной деятельности (о лицензионном контроле)</dc:title>
  <dc:creator>Пользователь</dc:creator>
  <cp:lastModifiedBy>User</cp:lastModifiedBy>
  <cp:revision>138</cp:revision>
  <dcterms:created xsi:type="dcterms:W3CDTF">2014-02-25T05:38:44Z</dcterms:created>
  <dcterms:modified xsi:type="dcterms:W3CDTF">2021-02-04T07:42:29Z</dcterms:modified>
</cp:coreProperties>
</file>